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Economica"/>
      <p:regular r:id="rId24"/>
      <p:bold r:id="rId25"/>
      <p:italic r:id="rId26"/>
      <p:boldItalic r:id="rId27"/>
    </p:embeddedFont>
    <p:embeddedFont>
      <p:font typeface="Helvetica Neue"/>
      <p:regular r:id="rId28"/>
      <p:bold r:id="rId29"/>
      <p:italic r:id="rId30"/>
      <p:boldItalic r:id="rId31"/>
    </p:embeddedFont>
    <p:embeddedFont>
      <p:font typeface="Open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Economica-regular.fntdata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Economica-italic.fntdata"/><Relationship Id="rId25" Type="http://schemas.openxmlformats.org/officeDocument/2006/relationships/font" Target="fonts/Economica-bold.fntdata"/><Relationship Id="rId28" Type="http://schemas.openxmlformats.org/officeDocument/2006/relationships/font" Target="fonts/HelveticaNeue-regular.fntdata"/><Relationship Id="rId27" Type="http://schemas.openxmlformats.org/officeDocument/2006/relationships/font" Target="fonts/Economica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HelveticaNeue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HelveticaNeue-boldItalic.fntdata"/><Relationship Id="rId30" Type="http://schemas.openxmlformats.org/officeDocument/2006/relationships/font" Target="fonts/HelveticaNeue-italic.fntdata"/><Relationship Id="rId11" Type="http://schemas.openxmlformats.org/officeDocument/2006/relationships/slide" Target="slides/slide7.xml"/><Relationship Id="rId33" Type="http://schemas.openxmlformats.org/officeDocument/2006/relationships/font" Target="fonts/OpenSans-bold.fntdata"/><Relationship Id="rId10" Type="http://schemas.openxmlformats.org/officeDocument/2006/relationships/slide" Target="slides/slide6.xml"/><Relationship Id="rId32" Type="http://schemas.openxmlformats.org/officeDocument/2006/relationships/font" Target="fonts/OpenSans-regular.fntdata"/><Relationship Id="rId13" Type="http://schemas.openxmlformats.org/officeDocument/2006/relationships/slide" Target="slides/slide9.xml"/><Relationship Id="rId35" Type="http://schemas.openxmlformats.org/officeDocument/2006/relationships/font" Target="fonts/OpenSans-boldItalic.fntdata"/><Relationship Id="rId12" Type="http://schemas.openxmlformats.org/officeDocument/2006/relationships/slide" Target="slides/slide8.xml"/><Relationship Id="rId34" Type="http://schemas.openxmlformats.org/officeDocument/2006/relationships/font" Target="fonts/OpenSans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ecf921e5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ecf921e5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ecfa3a82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ecfa3a82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ecfa3a82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ecfa3a82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ecfa3a82b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ecfa3a82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ecfa3a82b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ecfa3a82b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ecfa3a82b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ecfa3a82b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ecfa3a82b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ecfa3a82b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ecfa3a82b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ecfa3a82b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ecfa3a82b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ecfa3a82b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ecfa3a82b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ecfa3a82b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80efa344fd_1_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g80efa344fd_1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80efa344fd_1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g80efa344fd_1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0efa344fd_1_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80efa344fd_1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0efa344fd_1_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3" name="Google Shape;103;g80efa344fd_1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80efa344fd_1_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80efa344fd_1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469589bd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469589bd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ecf921e5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ecf921e5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ecf921e5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ecf921e5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6" name="Google Shape;16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" name="Google Shape;42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" name="Google Shape;43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472450" y="4814047"/>
            <a:ext cx="609600" cy="21327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hyperlink" Target="http://quinlanlab.org/tutorials/bedtools/bedtools.html" TargetMode="External"/><Relationship Id="rId5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eader-bg.jpg"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3225"/>
            <a:ext cx="9144000" cy="48139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>
            <p:ph type="ctrTitle"/>
          </p:nvPr>
        </p:nvSpPr>
        <p:spPr>
          <a:xfrm>
            <a:off x="858300" y="957775"/>
            <a:ext cx="7503900" cy="138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</a:rPr>
              <a:t>Genome arithmetic with bedtools. </a:t>
            </a:r>
            <a:endParaRPr b="1" sz="6000">
              <a:solidFill>
                <a:srgbClr val="FFFFFF"/>
              </a:solidFill>
            </a:endParaRPr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1485150" y="2419200"/>
            <a:ext cx="60201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lt1"/>
                </a:solidFill>
              </a:rPr>
              <a:t>Applied Computational Genomics, Lecture 17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</a:rPr>
              <a:t>https://github.com/quinlan-lab/applied-computational-genomics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/>
              <a:t>Aaron Quinlan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/>
              <a:t>Departments of Human Genetics and Biomedical Informatics</a:t>
            </a:r>
            <a:endParaRPr b="1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/>
              <a:t>USTAR Center for Genetic Discovery</a:t>
            </a:r>
            <a:endParaRPr b="1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/>
              <a:t>University of Utah</a:t>
            </a:r>
            <a:endParaRPr b="1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/>
              <a:t>quinlanlab.org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/>
          <p:nvPr>
            <p:ph type="title"/>
          </p:nvPr>
        </p:nvSpPr>
        <p:spPr>
          <a:xfrm>
            <a:off x="311700" y="87325"/>
            <a:ext cx="8520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Genome arithmetic operations</a:t>
            </a:r>
            <a:endParaRPr sz="3200"/>
          </a:p>
        </p:txBody>
      </p:sp>
      <p:pic>
        <p:nvPicPr>
          <p:cNvPr id="164" name="Google Shape;16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699" y="1718615"/>
            <a:ext cx="8520600" cy="2680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Google Shape;165;p22"/>
          <p:cNvCxnSpPr/>
          <p:nvPr/>
        </p:nvCxnSpPr>
        <p:spPr>
          <a:xfrm>
            <a:off x="328100" y="1152475"/>
            <a:ext cx="8612100" cy="0"/>
          </a:xfrm>
          <a:prstGeom prst="straightConnector1">
            <a:avLst/>
          </a:prstGeom>
          <a:noFill/>
          <a:ln cap="flat" cmpd="sng" w="63500">
            <a:solidFill>
              <a:srgbClr val="000000"/>
            </a:solidFill>
            <a:prstDash val="solid"/>
            <a:miter lim="8000"/>
            <a:headEnd len="med" w="med" type="none"/>
            <a:tailEnd len="med" w="med" type="triangle"/>
          </a:ln>
        </p:spPr>
      </p:cxnSp>
      <p:cxnSp>
        <p:nvCxnSpPr>
          <p:cNvPr id="166" name="Google Shape;166;p22"/>
          <p:cNvCxnSpPr/>
          <p:nvPr/>
        </p:nvCxnSpPr>
        <p:spPr>
          <a:xfrm rot="10800000">
            <a:off x="1259078" y="1152485"/>
            <a:ext cx="0" cy="13680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67" name="Google Shape;167;p22"/>
          <p:cNvCxnSpPr/>
          <p:nvPr/>
        </p:nvCxnSpPr>
        <p:spPr>
          <a:xfrm rot="10800000">
            <a:off x="2167584" y="1151146"/>
            <a:ext cx="0" cy="13680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68" name="Google Shape;168;p22"/>
          <p:cNvCxnSpPr/>
          <p:nvPr/>
        </p:nvCxnSpPr>
        <p:spPr>
          <a:xfrm rot="10800000">
            <a:off x="3078212" y="1145788"/>
            <a:ext cx="0" cy="13680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69" name="Google Shape;169;p22"/>
          <p:cNvCxnSpPr/>
          <p:nvPr/>
        </p:nvCxnSpPr>
        <p:spPr>
          <a:xfrm rot="10800000">
            <a:off x="3995944" y="1164135"/>
            <a:ext cx="0" cy="13680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70" name="Google Shape;170;p22"/>
          <p:cNvCxnSpPr/>
          <p:nvPr/>
        </p:nvCxnSpPr>
        <p:spPr>
          <a:xfrm rot="10800000">
            <a:off x="4921859" y="1152485"/>
            <a:ext cx="0" cy="13680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71" name="Google Shape;171;p22"/>
          <p:cNvSpPr/>
          <p:nvPr/>
        </p:nvSpPr>
        <p:spPr>
          <a:xfrm>
            <a:off x="226403" y="1315327"/>
            <a:ext cx="2868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5C0"/>
              </a:buClr>
              <a:buFont typeface="Consolas"/>
              <a:buNone/>
            </a:pPr>
            <a:r>
              <a:rPr lang="en" sz="1200">
                <a:latin typeface="Economica"/>
                <a:ea typeface="Economica"/>
                <a:cs typeface="Economica"/>
                <a:sym typeface="Economica"/>
              </a:rPr>
              <a:t>0</a:t>
            </a:r>
            <a:endParaRPr sz="12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72" name="Google Shape;172;p22"/>
          <p:cNvSpPr/>
          <p:nvPr/>
        </p:nvSpPr>
        <p:spPr>
          <a:xfrm>
            <a:off x="1115799" y="1315327"/>
            <a:ext cx="2868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5C0"/>
              </a:buClr>
              <a:buFont typeface="Consolas"/>
              <a:buNone/>
            </a:pPr>
            <a:r>
              <a:rPr b="0" i="0" lang="en" sz="1200" u="none" cap="none" strike="noStrike">
                <a:latin typeface="Economica"/>
                <a:ea typeface="Economica"/>
                <a:cs typeface="Economica"/>
                <a:sym typeface="Economica"/>
              </a:rPr>
              <a:t>5</a:t>
            </a:r>
            <a:endParaRPr sz="12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1928032" y="1308477"/>
            <a:ext cx="4926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5C0"/>
              </a:buClr>
              <a:buFont typeface="Consolas"/>
              <a:buNone/>
            </a:pPr>
            <a:r>
              <a:rPr b="0" i="0" lang="en" sz="1200" u="none" cap="none" strike="noStrike">
                <a:latin typeface="Economica"/>
                <a:ea typeface="Economica"/>
                <a:cs typeface="Economica"/>
                <a:sym typeface="Economica"/>
              </a:rPr>
              <a:t>10</a:t>
            </a:r>
            <a:endParaRPr sz="12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74" name="Google Shape;174;p22"/>
          <p:cNvSpPr/>
          <p:nvPr/>
        </p:nvSpPr>
        <p:spPr>
          <a:xfrm>
            <a:off x="2848960" y="1308477"/>
            <a:ext cx="4926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5C0"/>
              </a:buClr>
              <a:buFont typeface="Consolas"/>
              <a:buNone/>
            </a:pPr>
            <a:r>
              <a:rPr b="0" i="0" lang="en" sz="1200" u="none" cap="none" strike="noStrike">
                <a:latin typeface="Economica"/>
                <a:ea typeface="Economica"/>
                <a:cs typeface="Economica"/>
                <a:sym typeface="Economica"/>
              </a:rPr>
              <a:t>15</a:t>
            </a:r>
            <a:endParaRPr sz="12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75" name="Google Shape;175;p22"/>
          <p:cNvSpPr/>
          <p:nvPr/>
        </p:nvSpPr>
        <p:spPr>
          <a:xfrm>
            <a:off x="3749567" y="1326977"/>
            <a:ext cx="4926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5C0"/>
              </a:buClr>
              <a:buFont typeface="Consolas"/>
              <a:buNone/>
            </a:pPr>
            <a:r>
              <a:rPr b="0" i="0" lang="en" sz="1200" u="none" cap="none" strike="noStrike">
                <a:latin typeface="Economica"/>
                <a:ea typeface="Economica"/>
                <a:cs typeface="Economica"/>
                <a:sym typeface="Economica"/>
              </a:rPr>
              <a:t>20</a:t>
            </a:r>
            <a:endParaRPr sz="12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76" name="Google Shape;176;p22"/>
          <p:cNvSpPr/>
          <p:nvPr/>
        </p:nvSpPr>
        <p:spPr>
          <a:xfrm>
            <a:off x="4675482" y="1315327"/>
            <a:ext cx="4926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5C0"/>
              </a:buClr>
              <a:buFont typeface="Consolas"/>
              <a:buNone/>
            </a:pPr>
            <a:r>
              <a:rPr b="0" i="0" lang="en" sz="1200" u="none" cap="none" strike="noStrike">
                <a:latin typeface="Economica"/>
                <a:ea typeface="Economica"/>
                <a:cs typeface="Economica"/>
                <a:sym typeface="Economica"/>
              </a:rPr>
              <a:t>25</a:t>
            </a:r>
            <a:endParaRPr sz="1200"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177" name="Google Shape;177;p22"/>
          <p:cNvCxnSpPr/>
          <p:nvPr/>
        </p:nvCxnSpPr>
        <p:spPr>
          <a:xfrm rot="10800000">
            <a:off x="344678" y="1152485"/>
            <a:ext cx="0" cy="13680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/>
          <p:nvPr>
            <p:ph type="title"/>
          </p:nvPr>
        </p:nvSpPr>
        <p:spPr>
          <a:xfrm>
            <a:off x="311700" y="87325"/>
            <a:ext cx="8520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Do two intervals intersect (overlap)?</a:t>
            </a:r>
            <a:endParaRPr sz="3200"/>
          </a:p>
        </p:txBody>
      </p:sp>
      <p:grpSp>
        <p:nvGrpSpPr>
          <p:cNvPr id="183" name="Google Shape;183;p23"/>
          <p:cNvGrpSpPr/>
          <p:nvPr/>
        </p:nvGrpSpPr>
        <p:grpSpPr>
          <a:xfrm>
            <a:off x="437625" y="629450"/>
            <a:ext cx="3116400" cy="1038900"/>
            <a:chOff x="361425" y="1086650"/>
            <a:chExt cx="3116400" cy="1038900"/>
          </a:xfrm>
        </p:grpSpPr>
        <p:cxnSp>
          <p:nvCxnSpPr>
            <p:cNvPr id="184" name="Google Shape;184;p23"/>
            <p:cNvCxnSpPr/>
            <p:nvPr/>
          </p:nvCxnSpPr>
          <p:spPr>
            <a:xfrm>
              <a:off x="491125" y="1454575"/>
              <a:ext cx="1675500" cy="0"/>
            </a:xfrm>
            <a:prstGeom prst="straightConnector1">
              <a:avLst/>
            </a:prstGeom>
            <a:noFill/>
            <a:ln cap="flat" cmpd="sng" w="76200">
              <a:solidFill>
                <a:srgbClr val="38761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5" name="Google Shape;185;p23"/>
            <p:cNvCxnSpPr/>
            <p:nvPr/>
          </p:nvCxnSpPr>
          <p:spPr>
            <a:xfrm>
              <a:off x="1604975" y="1811875"/>
              <a:ext cx="1675500" cy="0"/>
            </a:xfrm>
            <a:prstGeom prst="straightConnector1">
              <a:avLst/>
            </a:prstGeom>
            <a:noFill/>
            <a:ln cap="flat" cmpd="sng" w="76200">
              <a:solidFill>
                <a:srgbClr val="1155C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6" name="Google Shape;186;p23"/>
            <p:cNvSpPr txBox="1"/>
            <p:nvPr/>
          </p:nvSpPr>
          <p:spPr>
            <a:xfrm>
              <a:off x="361425" y="1086650"/>
              <a:ext cx="4152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87" name="Google Shape;187;p23"/>
            <p:cNvSpPr txBox="1"/>
            <p:nvPr/>
          </p:nvSpPr>
          <p:spPr>
            <a:xfrm>
              <a:off x="1919625" y="1086650"/>
              <a:ext cx="4152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88" name="Google Shape;188;p23"/>
            <p:cNvSpPr txBox="1"/>
            <p:nvPr/>
          </p:nvSpPr>
          <p:spPr>
            <a:xfrm>
              <a:off x="1504425" y="1772450"/>
              <a:ext cx="4152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17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89" name="Google Shape;189;p23"/>
            <p:cNvSpPr txBox="1"/>
            <p:nvPr/>
          </p:nvSpPr>
          <p:spPr>
            <a:xfrm>
              <a:off x="3062625" y="1772450"/>
              <a:ext cx="4152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27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190" name="Google Shape;190;p23"/>
          <p:cNvGrpSpPr/>
          <p:nvPr/>
        </p:nvGrpSpPr>
        <p:grpSpPr>
          <a:xfrm>
            <a:off x="5390625" y="629450"/>
            <a:ext cx="3116400" cy="1038900"/>
            <a:chOff x="5314425" y="1086650"/>
            <a:chExt cx="3116400" cy="1038900"/>
          </a:xfrm>
        </p:grpSpPr>
        <p:cxnSp>
          <p:nvCxnSpPr>
            <p:cNvPr id="191" name="Google Shape;191;p23"/>
            <p:cNvCxnSpPr/>
            <p:nvPr/>
          </p:nvCxnSpPr>
          <p:spPr>
            <a:xfrm>
              <a:off x="6587125" y="1454575"/>
              <a:ext cx="1675500" cy="0"/>
            </a:xfrm>
            <a:prstGeom prst="straightConnector1">
              <a:avLst/>
            </a:prstGeom>
            <a:noFill/>
            <a:ln cap="flat" cmpd="sng" w="76200">
              <a:solidFill>
                <a:srgbClr val="38761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2" name="Google Shape;192;p23"/>
            <p:cNvSpPr txBox="1"/>
            <p:nvPr/>
          </p:nvSpPr>
          <p:spPr>
            <a:xfrm>
              <a:off x="6457425" y="1086650"/>
              <a:ext cx="4152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17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93" name="Google Shape;193;p23"/>
            <p:cNvSpPr txBox="1"/>
            <p:nvPr/>
          </p:nvSpPr>
          <p:spPr>
            <a:xfrm>
              <a:off x="8015625" y="1086650"/>
              <a:ext cx="4152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27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194" name="Google Shape;194;p23"/>
            <p:cNvCxnSpPr/>
            <p:nvPr/>
          </p:nvCxnSpPr>
          <p:spPr>
            <a:xfrm>
              <a:off x="5444125" y="1811875"/>
              <a:ext cx="1675500" cy="0"/>
            </a:xfrm>
            <a:prstGeom prst="straightConnector1">
              <a:avLst/>
            </a:prstGeom>
            <a:noFill/>
            <a:ln cap="flat" cmpd="sng" w="76200">
              <a:solidFill>
                <a:srgbClr val="1155C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5" name="Google Shape;195;p23"/>
            <p:cNvSpPr txBox="1"/>
            <p:nvPr/>
          </p:nvSpPr>
          <p:spPr>
            <a:xfrm>
              <a:off x="5314425" y="1772450"/>
              <a:ext cx="4152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96" name="Google Shape;196;p23"/>
            <p:cNvSpPr txBox="1"/>
            <p:nvPr/>
          </p:nvSpPr>
          <p:spPr>
            <a:xfrm>
              <a:off x="6872625" y="1772450"/>
              <a:ext cx="4152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20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971025" y="2153450"/>
            <a:ext cx="1973400" cy="1038900"/>
            <a:chOff x="894825" y="2610650"/>
            <a:chExt cx="1973400" cy="1038900"/>
          </a:xfrm>
        </p:grpSpPr>
        <p:cxnSp>
          <p:nvCxnSpPr>
            <p:cNvPr id="198" name="Google Shape;198;p23"/>
            <p:cNvCxnSpPr/>
            <p:nvPr/>
          </p:nvCxnSpPr>
          <p:spPr>
            <a:xfrm>
              <a:off x="1024525" y="2978575"/>
              <a:ext cx="1675500" cy="0"/>
            </a:xfrm>
            <a:prstGeom prst="straightConnector1">
              <a:avLst/>
            </a:prstGeom>
            <a:noFill/>
            <a:ln cap="flat" cmpd="sng" w="76200">
              <a:solidFill>
                <a:srgbClr val="38761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9" name="Google Shape;199;p23"/>
            <p:cNvCxnSpPr/>
            <p:nvPr/>
          </p:nvCxnSpPr>
          <p:spPr>
            <a:xfrm>
              <a:off x="1536825" y="3335875"/>
              <a:ext cx="632700" cy="0"/>
            </a:xfrm>
            <a:prstGeom prst="straightConnector1">
              <a:avLst/>
            </a:prstGeom>
            <a:noFill/>
            <a:ln cap="flat" cmpd="sng" w="76200">
              <a:solidFill>
                <a:srgbClr val="1155C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0" name="Google Shape;200;p23"/>
            <p:cNvSpPr txBox="1"/>
            <p:nvPr/>
          </p:nvSpPr>
          <p:spPr>
            <a:xfrm>
              <a:off x="894825" y="2610650"/>
              <a:ext cx="4152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01" name="Google Shape;201;p23"/>
            <p:cNvSpPr txBox="1"/>
            <p:nvPr/>
          </p:nvSpPr>
          <p:spPr>
            <a:xfrm>
              <a:off x="2453025" y="2610650"/>
              <a:ext cx="4152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20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02" name="Google Shape;202;p23"/>
            <p:cNvSpPr txBox="1"/>
            <p:nvPr/>
          </p:nvSpPr>
          <p:spPr>
            <a:xfrm>
              <a:off x="1352025" y="3296450"/>
              <a:ext cx="4152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13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03" name="Google Shape;203;p23"/>
            <p:cNvSpPr txBox="1"/>
            <p:nvPr/>
          </p:nvSpPr>
          <p:spPr>
            <a:xfrm>
              <a:off x="2003875" y="3296450"/>
              <a:ext cx="4152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204" name="Google Shape;204;p23"/>
          <p:cNvGrpSpPr/>
          <p:nvPr/>
        </p:nvGrpSpPr>
        <p:grpSpPr>
          <a:xfrm>
            <a:off x="6076425" y="2153450"/>
            <a:ext cx="1973400" cy="1115100"/>
            <a:chOff x="6000225" y="2610650"/>
            <a:chExt cx="1973400" cy="1115100"/>
          </a:xfrm>
        </p:grpSpPr>
        <p:cxnSp>
          <p:nvCxnSpPr>
            <p:cNvPr id="205" name="Google Shape;205;p23"/>
            <p:cNvCxnSpPr/>
            <p:nvPr/>
          </p:nvCxnSpPr>
          <p:spPr>
            <a:xfrm>
              <a:off x="6129925" y="3435775"/>
              <a:ext cx="1675500" cy="0"/>
            </a:xfrm>
            <a:prstGeom prst="straightConnector1">
              <a:avLst/>
            </a:prstGeom>
            <a:noFill/>
            <a:ln cap="flat" cmpd="sng" w="76200">
              <a:solidFill>
                <a:srgbClr val="38761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6" name="Google Shape;206;p23"/>
            <p:cNvCxnSpPr/>
            <p:nvPr/>
          </p:nvCxnSpPr>
          <p:spPr>
            <a:xfrm>
              <a:off x="6642225" y="2954875"/>
              <a:ext cx="632700" cy="0"/>
            </a:xfrm>
            <a:prstGeom prst="straightConnector1">
              <a:avLst/>
            </a:prstGeom>
            <a:noFill/>
            <a:ln cap="flat" cmpd="sng" w="76200">
              <a:solidFill>
                <a:srgbClr val="1155C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7" name="Google Shape;207;p23"/>
            <p:cNvSpPr txBox="1"/>
            <p:nvPr/>
          </p:nvSpPr>
          <p:spPr>
            <a:xfrm>
              <a:off x="6000225" y="3372650"/>
              <a:ext cx="4152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08" name="Google Shape;208;p23"/>
            <p:cNvSpPr txBox="1"/>
            <p:nvPr/>
          </p:nvSpPr>
          <p:spPr>
            <a:xfrm>
              <a:off x="7558425" y="3372650"/>
              <a:ext cx="4152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20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09" name="Google Shape;209;p23"/>
            <p:cNvSpPr txBox="1"/>
            <p:nvPr/>
          </p:nvSpPr>
          <p:spPr>
            <a:xfrm>
              <a:off x="6457425" y="2610650"/>
              <a:ext cx="4152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13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10" name="Google Shape;210;p23"/>
            <p:cNvSpPr txBox="1"/>
            <p:nvPr/>
          </p:nvSpPr>
          <p:spPr>
            <a:xfrm>
              <a:off x="7109275" y="2610650"/>
              <a:ext cx="4152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16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211" name="Google Shape;211;p23"/>
          <p:cNvSpPr txBox="1"/>
          <p:nvPr/>
        </p:nvSpPr>
        <p:spPr>
          <a:xfrm>
            <a:off x="2085600" y="3278900"/>
            <a:ext cx="51591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if ((a.start &lt;= b.start and a.end &gt;= b.start) or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(b.start &lt;= a.start and b.end &gt;= a.start) or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(a.start &lt;= b.start and a.end &gt;= b.end)   or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(b.start &lt;= a.start and b.end &gt;= a.end))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INTERSECTION!!!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else NADA!!!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 txBox="1"/>
          <p:nvPr>
            <p:ph type="title"/>
          </p:nvPr>
        </p:nvSpPr>
        <p:spPr>
          <a:xfrm>
            <a:off x="311700" y="87325"/>
            <a:ext cx="8520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Do two intervals intersect (overlap)? A</a:t>
            </a:r>
            <a:r>
              <a:rPr lang="en" sz="3200"/>
              <a:t> simpler way.</a:t>
            </a:r>
            <a:endParaRPr sz="3200"/>
          </a:p>
        </p:txBody>
      </p:sp>
      <p:cxnSp>
        <p:nvCxnSpPr>
          <p:cNvPr id="217" name="Google Shape;217;p24"/>
          <p:cNvCxnSpPr/>
          <p:nvPr/>
        </p:nvCxnSpPr>
        <p:spPr>
          <a:xfrm>
            <a:off x="567325" y="997375"/>
            <a:ext cx="1675500" cy="0"/>
          </a:xfrm>
          <a:prstGeom prst="straightConnector1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24"/>
          <p:cNvCxnSpPr/>
          <p:nvPr/>
        </p:nvCxnSpPr>
        <p:spPr>
          <a:xfrm>
            <a:off x="2865950" y="973675"/>
            <a:ext cx="1675500" cy="0"/>
          </a:xfrm>
          <a:prstGeom prst="straightConnector1">
            <a:avLst/>
          </a:prstGeom>
          <a:noFill/>
          <a:ln cap="flat" cmpd="sng" w="76200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4"/>
          <p:cNvSpPr txBox="1"/>
          <p:nvPr/>
        </p:nvSpPr>
        <p:spPr>
          <a:xfrm>
            <a:off x="437625" y="629450"/>
            <a:ext cx="415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10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0" name="Google Shape;220;p24"/>
          <p:cNvSpPr txBox="1"/>
          <p:nvPr/>
        </p:nvSpPr>
        <p:spPr>
          <a:xfrm>
            <a:off x="1995825" y="629450"/>
            <a:ext cx="415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20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1" name="Google Shape;221;p24"/>
          <p:cNvSpPr txBox="1"/>
          <p:nvPr/>
        </p:nvSpPr>
        <p:spPr>
          <a:xfrm>
            <a:off x="2765400" y="934250"/>
            <a:ext cx="415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25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2" name="Google Shape;222;p24"/>
          <p:cNvSpPr txBox="1"/>
          <p:nvPr/>
        </p:nvSpPr>
        <p:spPr>
          <a:xfrm>
            <a:off x="4323600" y="934250"/>
            <a:ext cx="415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27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23" name="Google Shape;223;p24"/>
          <p:cNvGrpSpPr/>
          <p:nvPr/>
        </p:nvGrpSpPr>
        <p:grpSpPr>
          <a:xfrm>
            <a:off x="5390625" y="629450"/>
            <a:ext cx="3116400" cy="1038900"/>
            <a:chOff x="5314425" y="1086650"/>
            <a:chExt cx="3116400" cy="1038900"/>
          </a:xfrm>
        </p:grpSpPr>
        <p:cxnSp>
          <p:nvCxnSpPr>
            <p:cNvPr id="224" name="Google Shape;224;p24"/>
            <p:cNvCxnSpPr/>
            <p:nvPr/>
          </p:nvCxnSpPr>
          <p:spPr>
            <a:xfrm>
              <a:off x="6587125" y="1454575"/>
              <a:ext cx="1675500" cy="0"/>
            </a:xfrm>
            <a:prstGeom prst="straightConnector1">
              <a:avLst/>
            </a:prstGeom>
            <a:noFill/>
            <a:ln cap="flat" cmpd="sng" w="76200">
              <a:solidFill>
                <a:srgbClr val="38761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5" name="Google Shape;225;p24"/>
            <p:cNvSpPr txBox="1"/>
            <p:nvPr/>
          </p:nvSpPr>
          <p:spPr>
            <a:xfrm>
              <a:off x="6457425" y="1086650"/>
              <a:ext cx="4152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17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26" name="Google Shape;226;p24"/>
            <p:cNvSpPr txBox="1"/>
            <p:nvPr/>
          </p:nvSpPr>
          <p:spPr>
            <a:xfrm>
              <a:off x="8015625" y="1086650"/>
              <a:ext cx="4152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27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227" name="Google Shape;227;p24"/>
            <p:cNvCxnSpPr/>
            <p:nvPr/>
          </p:nvCxnSpPr>
          <p:spPr>
            <a:xfrm>
              <a:off x="5444125" y="1811875"/>
              <a:ext cx="1675500" cy="0"/>
            </a:xfrm>
            <a:prstGeom prst="straightConnector1">
              <a:avLst/>
            </a:prstGeom>
            <a:noFill/>
            <a:ln cap="flat" cmpd="sng" w="76200">
              <a:solidFill>
                <a:srgbClr val="1155C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8" name="Google Shape;228;p24"/>
            <p:cNvSpPr txBox="1"/>
            <p:nvPr/>
          </p:nvSpPr>
          <p:spPr>
            <a:xfrm>
              <a:off x="5314425" y="1772450"/>
              <a:ext cx="4152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29" name="Google Shape;229;p24"/>
            <p:cNvSpPr txBox="1"/>
            <p:nvPr/>
          </p:nvSpPr>
          <p:spPr>
            <a:xfrm>
              <a:off x="6872625" y="1772450"/>
              <a:ext cx="4152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20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230" name="Google Shape;230;p24"/>
          <p:cNvGrpSpPr/>
          <p:nvPr/>
        </p:nvGrpSpPr>
        <p:grpSpPr>
          <a:xfrm>
            <a:off x="971025" y="2153450"/>
            <a:ext cx="1973400" cy="1038900"/>
            <a:chOff x="894825" y="2610650"/>
            <a:chExt cx="1973400" cy="1038900"/>
          </a:xfrm>
        </p:grpSpPr>
        <p:cxnSp>
          <p:nvCxnSpPr>
            <p:cNvPr id="231" name="Google Shape;231;p24"/>
            <p:cNvCxnSpPr/>
            <p:nvPr/>
          </p:nvCxnSpPr>
          <p:spPr>
            <a:xfrm>
              <a:off x="1024525" y="2978575"/>
              <a:ext cx="1675500" cy="0"/>
            </a:xfrm>
            <a:prstGeom prst="straightConnector1">
              <a:avLst/>
            </a:prstGeom>
            <a:noFill/>
            <a:ln cap="flat" cmpd="sng" w="76200">
              <a:solidFill>
                <a:srgbClr val="38761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2" name="Google Shape;232;p24"/>
            <p:cNvCxnSpPr/>
            <p:nvPr/>
          </p:nvCxnSpPr>
          <p:spPr>
            <a:xfrm>
              <a:off x="1536825" y="3335875"/>
              <a:ext cx="632700" cy="0"/>
            </a:xfrm>
            <a:prstGeom prst="straightConnector1">
              <a:avLst/>
            </a:prstGeom>
            <a:noFill/>
            <a:ln cap="flat" cmpd="sng" w="76200">
              <a:solidFill>
                <a:srgbClr val="1155C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3" name="Google Shape;233;p24"/>
            <p:cNvSpPr txBox="1"/>
            <p:nvPr/>
          </p:nvSpPr>
          <p:spPr>
            <a:xfrm>
              <a:off x="894825" y="2610650"/>
              <a:ext cx="4152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34" name="Google Shape;234;p24"/>
            <p:cNvSpPr txBox="1"/>
            <p:nvPr/>
          </p:nvSpPr>
          <p:spPr>
            <a:xfrm>
              <a:off x="2453025" y="2610650"/>
              <a:ext cx="4152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20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35" name="Google Shape;235;p24"/>
            <p:cNvSpPr txBox="1"/>
            <p:nvPr/>
          </p:nvSpPr>
          <p:spPr>
            <a:xfrm>
              <a:off x="1352025" y="3296450"/>
              <a:ext cx="4152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13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36" name="Google Shape;236;p24"/>
            <p:cNvSpPr txBox="1"/>
            <p:nvPr/>
          </p:nvSpPr>
          <p:spPr>
            <a:xfrm>
              <a:off x="2003875" y="3296450"/>
              <a:ext cx="4152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16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237" name="Google Shape;237;p24"/>
          <p:cNvGrpSpPr/>
          <p:nvPr/>
        </p:nvGrpSpPr>
        <p:grpSpPr>
          <a:xfrm>
            <a:off x="6076425" y="2153450"/>
            <a:ext cx="1973400" cy="1115100"/>
            <a:chOff x="6000225" y="2610650"/>
            <a:chExt cx="1973400" cy="1115100"/>
          </a:xfrm>
        </p:grpSpPr>
        <p:cxnSp>
          <p:nvCxnSpPr>
            <p:cNvPr id="238" name="Google Shape;238;p24"/>
            <p:cNvCxnSpPr/>
            <p:nvPr/>
          </p:nvCxnSpPr>
          <p:spPr>
            <a:xfrm>
              <a:off x="6129925" y="3435775"/>
              <a:ext cx="1675500" cy="0"/>
            </a:xfrm>
            <a:prstGeom prst="straightConnector1">
              <a:avLst/>
            </a:prstGeom>
            <a:noFill/>
            <a:ln cap="flat" cmpd="sng" w="76200">
              <a:solidFill>
                <a:srgbClr val="38761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" name="Google Shape;239;p24"/>
            <p:cNvCxnSpPr/>
            <p:nvPr/>
          </p:nvCxnSpPr>
          <p:spPr>
            <a:xfrm>
              <a:off x="6642225" y="2954875"/>
              <a:ext cx="632700" cy="0"/>
            </a:xfrm>
            <a:prstGeom prst="straightConnector1">
              <a:avLst/>
            </a:prstGeom>
            <a:noFill/>
            <a:ln cap="flat" cmpd="sng" w="76200">
              <a:solidFill>
                <a:srgbClr val="1155C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0" name="Google Shape;240;p24"/>
            <p:cNvSpPr txBox="1"/>
            <p:nvPr/>
          </p:nvSpPr>
          <p:spPr>
            <a:xfrm>
              <a:off x="6000225" y="3372650"/>
              <a:ext cx="4152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41" name="Google Shape;241;p24"/>
            <p:cNvSpPr txBox="1"/>
            <p:nvPr/>
          </p:nvSpPr>
          <p:spPr>
            <a:xfrm>
              <a:off x="7558425" y="3372650"/>
              <a:ext cx="4152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20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42" name="Google Shape;242;p24"/>
            <p:cNvSpPr txBox="1"/>
            <p:nvPr/>
          </p:nvSpPr>
          <p:spPr>
            <a:xfrm>
              <a:off x="6457425" y="2610650"/>
              <a:ext cx="4152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13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43" name="Google Shape;243;p24"/>
            <p:cNvSpPr txBox="1"/>
            <p:nvPr/>
          </p:nvSpPr>
          <p:spPr>
            <a:xfrm>
              <a:off x="7109275" y="2610650"/>
              <a:ext cx="4152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16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244" name="Google Shape;244;p24"/>
          <p:cNvSpPr txBox="1"/>
          <p:nvPr/>
        </p:nvSpPr>
        <p:spPr>
          <a:xfrm>
            <a:off x="1686475" y="3489975"/>
            <a:ext cx="5808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 = min(a.end, b.end) - max(a.start, b.start)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5" name="Google Shape;245;p24"/>
          <p:cNvSpPr txBox="1"/>
          <p:nvPr/>
        </p:nvSpPr>
        <p:spPr>
          <a:xfrm>
            <a:off x="0" y="3541575"/>
            <a:ext cx="9144000" cy="15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 I &gt; 0, intersection,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 I &lt;= 0, distance between the intervals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 min(20, 27) - max(10, 17)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 20-17 = 3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5"/>
          <p:cNvSpPr txBox="1"/>
          <p:nvPr>
            <p:ph type="title"/>
          </p:nvPr>
        </p:nvSpPr>
        <p:spPr>
          <a:xfrm>
            <a:off x="311700" y="87325"/>
            <a:ext cx="8520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Bedtools: a swiss army knife for genome analysis</a:t>
            </a:r>
            <a:endParaRPr sz="3200"/>
          </a:p>
        </p:txBody>
      </p:sp>
      <p:sp>
        <p:nvSpPr>
          <p:cNvPr id="251" name="Google Shape;251;p25"/>
          <p:cNvSpPr txBox="1"/>
          <p:nvPr/>
        </p:nvSpPr>
        <p:spPr>
          <a:xfrm>
            <a:off x="0" y="4930000"/>
            <a:ext cx="30000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Economica"/>
                <a:ea typeface="Economica"/>
                <a:cs typeface="Economica"/>
                <a:sym typeface="Economica"/>
              </a:rPr>
              <a:t>http://bedtools.readthedocs.io/en/latest/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52" name="Google Shape;2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125" y="1662925"/>
            <a:ext cx="1470925" cy="19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13" y="-96"/>
            <a:ext cx="4200" cy="4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.png" id="254" name="Google Shape;25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3200" y="916025"/>
            <a:ext cx="3230803" cy="379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5"/>
          <p:cNvSpPr txBox="1"/>
          <p:nvPr>
            <p:ph type="title"/>
          </p:nvPr>
        </p:nvSpPr>
        <p:spPr>
          <a:xfrm>
            <a:off x="5798100" y="3516325"/>
            <a:ext cx="35649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8761D"/>
                </a:solidFill>
              </a:rPr>
              <a:t>Papers</a:t>
            </a:r>
            <a:r>
              <a:rPr b="1" lang="en" sz="2000">
                <a:solidFill>
                  <a:srgbClr val="38761D"/>
                </a:solidFill>
              </a:rPr>
              <a:t>:</a:t>
            </a:r>
            <a:r>
              <a:rPr lang="en" sz="1800">
                <a:solidFill>
                  <a:srgbClr val="38761D"/>
                </a:solidFill>
              </a:rPr>
              <a:t> </a:t>
            </a:r>
            <a:endParaRPr sz="18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</a:rPr>
              <a:t>   </a:t>
            </a:r>
            <a:r>
              <a:rPr lang="en" sz="1400">
                <a:solidFill>
                  <a:srgbClr val="38761D"/>
                </a:solidFill>
              </a:rPr>
              <a:t>https://doi.org/10.1093/bioinformatics/btq033</a:t>
            </a:r>
            <a:endParaRPr sz="14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8761D"/>
                </a:solidFill>
              </a:rPr>
              <a:t>    DOI: 10.1002/0471250953.bi1112s47</a:t>
            </a:r>
            <a:endParaRPr sz="14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8761D"/>
                </a:solidFill>
              </a:rPr>
              <a:t>Documentation:</a:t>
            </a:r>
            <a:r>
              <a:rPr lang="en" sz="1800">
                <a:solidFill>
                  <a:srgbClr val="38761D"/>
                </a:solidFill>
              </a:rPr>
              <a:t> </a:t>
            </a:r>
            <a:endParaRPr sz="18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</a:rPr>
              <a:t>    </a:t>
            </a:r>
            <a:r>
              <a:rPr lang="en" sz="1400">
                <a:solidFill>
                  <a:srgbClr val="38761D"/>
                </a:solidFill>
              </a:rPr>
              <a:t>http://bedtools.readthedocs.io/en/latest/</a:t>
            </a:r>
            <a:endParaRPr sz="14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8761D"/>
                </a:solidFill>
              </a:rPr>
              <a:t>Code:</a:t>
            </a:r>
            <a:r>
              <a:rPr lang="en" sz="1800">
                <a:solidFill>
                  <a:srgbClr val="38761D"/>
                </a:solidFill>
              </a:rPr>
              <a:t> </a:t>
            </a:r>
            <a:endParaRPr sz="18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8761D"/>
                </a:solidFill>
              </a:rPr>
              <a:t>    https://github.com/arq5x/</a:t>
            </a:r>
            <a:r>
              <a:rPr lang="en" sz="1400"/>
              <a:t>bedtools2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6"/>
          <p:cNvSpPr txBox="1"/>
          <p:nvPr>
            <p:ph type="title"/>
          </p:nvPr>
        </p:nvSpPr>
        <p:spPr>
          <a:xfrm>
            <a:off x="311700" y="87325"/>
            <a:ext cx="8520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</a:t>
            </a:r>
            <a:r>
              <a:rPr lang="en" sz="3200"/>
              <a:t>upports most interval formats &amp; handles diff. coordinate systems</a:t>
            </a:r>
            <a:endParaRPr sz="3200"/>
          </a:p>
        </p:txBody>
      </p:sp>
      <p:sp>
        <p:nvSpPr>
          <p:cNvPr id="261" name="Google Shape;261;p26"/>
          <p:cNvSpPr txBox="1"/>
          <p:nvPr/>
        </p:nvSpPr>
        <p:spPr>
          <a:xfrm>
            <a:off x="0" y="4930000"/>
            <a:ext cx="30000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Economica"/>
                <a:ea typeface="Economica"/>
                <a:cs typeface="Economica"/>
                <a:sym typeface="Economica"/>
              </a:rPr>
              <a:t>http://bedtools.readthedocs.io/en/latest/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62" name="Google Shape;2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0102" y="2001625"/>
            <a:ext cx="1092998" cy="14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13" y="-96"/>
            <a:ext cx="4200" cy="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942525"/>
            <a:ext cx="717000" cy="919200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8160010" dist="76199">
              <a:srgbClr val="000000">
                <a:alpha val="49800"/>
              </a:srgbClr>
            </a:outerShdw>
          </a:effectLst>
        </p:spPr>
      </p:pic>
      <p:sp>
        <p:nvSpPr>
          <p:cNvPr id="265" name="Google Shape;265;p26"/>
          <p:cNvSpPr/>
          <p:nvPr/>
        </p:nvSpPr>
        <p:spPr>
          <a:xfrm>
            <a:off x="494082" y="1389871"/>
            <a:ext cx="6126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BED</a:t>
            </a:r>
            <a:endParaRPr sz="900"/>
          </a:p>
        </p:txBody>
      </p:sp>
      <p:pic>
        <p:nvPicPr>
          <p:cNvPr id="266" name="Google Shape;266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2131" y="1221425"/>
            <a:ext cx="717000" cy="919200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8160010" dist="76199">
              <a:srgbClr val="000000">
                <a:alpha val="49800"/>
              </a:srgbClr>
            </a:outerShdw>
          </a:effectLst>
        </p:spPr>
      </p:pic>
      <p:sp>
        <p:nvSpPr>
          <p:cNvPr id="267" name="Google Shape;267;p26"/>
          <p:cNvSpPr/>
          <p:nvPr/>
        </p:nvSpPr>
        <p:spPr>
          <a:xfrm>
            <a:off x="1533174" y="1723025"/>
            <a:ext cx="6579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BEDGRAPH</a:t>
            </a:r>
            <a:endParaRPr sz="900"/>
          </a:p>
        </p:txBody>
      </p:sp>
      <p:pic>
        <p:nvPicPr>
          <p:cNvPr id="268" name="Google Shape;268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2058124"/>
            <a:ext cx="717000" cy="919200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8160010" dist="76199">
              <a:srgbClr val="000000">
                <a:alpha val="49800"/>
              </a:srgbClr>
            </a:outerShdw>
          </a:effectLst>
        </p:spPr>
      </p:pic>
      <p:sp>
        <p:nvSpPr>
          <p:cNvPr id="269" name="Google Shape;269;p26"/>
          <p:cNvSpPr/>
          <p:nvPr/>
        </p:nvSpPr>
        <p:spPr>
          <a:xfrm>
            <a:off x="494082" y="2505470"/>
            <a:ext cx="6126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GFF</a:t>
            </a:r>
            <a:endParaRPr sz="900"/>
          </a:p>
        </p:txBody>
      </p:sp>
      <p:pic>
        <p:nvPicPr>
          <p:cNvPr id="270" name="Google Shape;270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3243449"/>
            <a:ext cx="717000" cy="919200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8160010" dist="76199">
              <a:srgbClr val="000000">
                <a:alpha val="49800"/>
              </a:srgbClr>
            </a:outerShdw>
          </a:effectLst>
        </p:spPr>
      </p:pic>
      <p:sp>
        <p:nvSpPr>
          <p:cNvPr id="271" name="Google Shape;271;p26"/>
          <p:cNvSpPr/>
          <p:nvPr/>
        </p:nvSpPr>
        <p:spPr>
          <a:xfrm>
            <a:off x="494082" y="3690795"/>
            <a:ext cx="6126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VCF</a:t>
            </a:r>
            <a:endParaRPr sz="900"/>
          </a:p>
        </p:txBody>
      </p:sp>
      <p:pic>
        <p:nvPicPr>
          <p:cNvPr id="272" name="Google Shape;272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2131" y="2406749"/>
            <a:ext cx="717000" cy="919200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8160010" dist="76199">
              <a:srgbClr val="000000">
                <a:alpha val="49800"/>
              </a:srgbClr>
            </a:outerShdw>
          </a:effectLst>
        </p:spPr>
      </p:pic>
      <p:sp>
        <p:nvSpPr>
          <p:cNvPr id="273" name="Google Shape;273;p26"/>
          <p:cNvSpPr/>
          <p:nvPr/>
        </p:nvSpPr>
        <p:spPr>
          <a:xfrm>
            <a:off x="1539963" y="2854095"/>
            <a:ext cx="6126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</a:t>
            </a:r>
            <a:endParaRPr sz="900"/>
          </a:p>
        </p:txBody>
      </p:sp>
      <p:pic>
        <p:nvPicPr>
          <p:cNvPr id="274" name="Google Shape;274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2131" y="3592074"/>
            <a:ext cx="717000" cy="919200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8160010" dist="76199">
              <a:srgbClr val="000000">
                <a:alpha val="49800"/>
              </a:srgbClr>
            </a:outerShdw>
          </a:effectLst>
        </p:spPr>
      </p:pic>
      <p:sp>
        <p:nvSpPr>
          <p:cNvPr id="275" name="Google Shape;275;p26"/>
          <p:cNvSpPr/>
          <p:nvPr/>
        </p:nvSpPr>
        <p:spPr>
          <a:xfrm>
            <a:off x="1539963" y="4039419"/>
            <a:ext cx="6126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GTF</a:t>
            </a:r>
            <a:endParaRPr sz="900"/>
          </a:p>
        </p:txBody>
      </p:sp>
      <p:cxnSp>
        <p:nvCxnSpPr>
          <p:cNvPr id="276" name="Google Shape;276;p26"/>
          <p:cNvCxnSpPr/>
          <p:nvPr/>
        </p:nvCxnSpPr>
        <p:spPr>
          <a:xfrm>
            <a:off x="2501950" y="2735275"/>
            <a:ext cx="510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77" name="Google Shape;277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53650" y="1993796"/>
            <a:ext cx="4254900" cy="133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8" name="Google Shape;278;p26"/>
          <p:cNvCxnSpPr/>
          <p:nvPr/>
        </p:nvCxnSpPr>
        <p:spPr>
          <a:xfrm>
            <a:off x="4254425" y="2735275"/>
            <a:ext cx="510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7"/>
          <p:cNvSpPr txBox="1"/>
          <p:nvPr>
            <p:ph type="title"/>
          </p:nvPr>
        </p:nvSpPr>
        <p:spPr>
          <a:xfrm>
            <a:off x="311700" y="87325"/>
            <a:ext cx="8520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Bedtools: example analyses</a:t>
            </a:r>
            <a:endParaRPr sz="3200"/>
          </a:p>
        </p:txBody>
      </p:sp>
      <p:sp>
        <p:nvSpPr>
          <p:cNvPr id="284" name="Google Shape;284;p27"/>
          <p:cNvSpPr txBox="1"/>
          <p:nvPr/>
        </p:nvSpPr>
        <p:spPr>
          <a:xfrm>
            <a:off x="0" y="4930000"/>
            <a:ext cx="30000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Economica"/>
                <a:ea typeface="Economica"/>
                <a:cs typeface="Economica"/>
                <a:sym typeface="Economica"/>
              </a:rPr>
              <a:t>http://bedtools.readthedocs.io/en/latest/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85" name="Google Shape;28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3" y="-96"/>
            <a:ext cx="4200" cy="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7"/>
          <p:cNvSpPr txBox="1"/>
          <p:nvPr/>
        </p:nvSpPr>
        <p:spPr>
          <a:xfrm>
            <a:off x="511975" y="1155200"/>
            <a:ext cx="84117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-419100" lvl="0" marL="5461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Font typeface="Economica"/>
              <a:buChar char="•"/>
            </a:pPr>
            <a:r>
              <a:rPr lang="en" sz="24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Closest gene to a ChIP-seq peak.</a:t>
            </a:r>
            <a:endParaRPr sz="24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19100" lvl="0" marL="546100" rtl="0" algn="l">
              <a:spcBef>
                <a:spcPts val="1500"/>
              </a:spcBef>
              <a:spcAft>
                <a:spcPts val="0"/>
              </a:spcAft>
              <a:buClr>
                <a:srgbClr val="38761D"/>
              </a:buClr>
              <a:buSzPts val="2400"/>
              <a:buFont typeface="Economica"/>
              <a:buChar char="•"/>
            </a:pPr>
            <a:r>
              <a:rPr lang="en" sz="24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Is my latest discovery novel?</a:t>
            </a:r>
            <a:endParaRPr sz="24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19100" lvl="0" marL="546100" rtl="0" algn="l">
              <a:spcBef>
                <a:spcPts val="1500"/>
              </a:spcBef>
              <a:spcAft>
                <a:spcPts val="0"/>
              </a:spcAft>
              <a:buClr>
                <a:srgbClr val="38761D"/>
              </a:buClr>
              <a:buSzPts val="2400"/>
              <a:buFont typeface="Economica"/>
              <a:buChar char="•"/>
            </a:pPr>
            <a:r>
              <a:rPr lang="en" sz="24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Is there strand bias in my data?</a:t>
            </a:r>
            <a:endParaRPr sz="24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19100" lvl="0" marL="546100" rtl="0" algn="l">
              <a:spcBef>
                <a:spcPts val="1500"/>
              </a:spcBef>
              <a:spcAft>
                <a:spcPts val="0"/>
              </a:spcAft>
              <a:buClr>
                <a:srgbClr val="38761D"/>
              </a:buClr>
              <a:buSzPts val="2400"/>
              <a:buFont typeface="Economica"/>
              <a:buChar char="•"/>
            </a:pPr>
            <a:r>
              <a:rPr lang="en" sz="24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How many genes does this mutation affect?</a:t>
            </a:r>
            <a:endParaRPr sz="24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19100" lvl="0" marL="546100" rtl="0" algn="l">
              <a:spcBef>
                <a:spcPts val="1500"/>
              </a:spcBef>
              <a:spcAft>
                <a:spcPts val="0"/>
              </a:spcAft>
              <a:buClr>
                <a:srgbClr val="38761D"/>
              </a:buClr>
              <a:buSzPts val="2400"/>
              <a:buFont typeface="Economica"/>
              <a:buChar char="•"/>
            </a:pPr>
            <a:r>
              <a:rPr lang="en" sz="24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Where did I fail to collect sequence coverage?</a:t>
            </a:r>
            <a:endParaRPr sz="24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19100" lvl="0" marL="546100" rtl="0" algn="l">
              <a:spcBef>
                <a:spcPts val="1500"/>
              </a:spcBef>
              <a:spcAft>
                <a:spcPts val="0"/>
              </a:spcAft>
              <a:buClr>
                <a:srgbClr val="38761D"/>
              </a:buClr>
              <a:buSzPts val="2400"/>
              <a:buFont typeface="Economica"/>
              <a:buChar char="•"/>
            </a:pPr>
            <a:r>
              <a:rPr lang="en" sz="24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Is my favorite feature significantly correlated with some other feature?</a:t>
            </a:r>
            <a:endParaRPr sz="24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19100" lvl="0" marL="546100" rtl="0" algn="l">
              <a:spcBef>
                <a:spcPts val="1500"/>
              </a:spcBef>
              <a:spcAft>
                <a:spcPts val="0"/>
              </a:spcAft>
              <a:buClr>
                <a:srgbClr val="38761D"/>
              </a:buClr>
              <a:buSzPts val="2400"/>
              <a:buFont typeface="Economica"/>
              <a:buChar char="•"/>
            </a:pPr>
            <a:r>
              <a:rPr lang="en" sz="24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What is the density of variants in "windows" along the genome?</a:t>
            </a:r>
            <a:endParaRPr sz="24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8"/>
          <p:cNvSpPr txBox="1"/>
          <p:nvPr>
            <p:ph type="title"/>
          </p:nvPr>
        </p:nvSpPr>
        <p:spPr>
          <a:xfrm>
            <a:off x="311700" y="87325"/>
            <a:ext cx="8520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Bedtools is fairly fast.</a:t>
            </a:r>
            <a:endParaRPr sz="3200"/>
          </a:p>
        </p:txBody>
      </p:sp>
      <p:pic>
        <p:nvPicPr>
          <p:cNvPr id="292" name="Google Shape;29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3" y="-96"/>
            <a:ext cx="4200" cy="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8"/>
          <p:cNvSpPr/>
          <p:nvPr/>
        </p:nvSpPr>
        <p:spPr>
          <a:xfrm>
            <a:off x="1539963" y="4039419"/>
            <a:ext cx="6126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GTF</a:t>
            </a:r>
            <a:endParaRPr sz="900"/>
          </a:p>
        </p:txBody>
      </p:sp>
      <p:pic>
        <p:nvPicPr>
          <p:cNvPr id="294" name="Google Shape;29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275" y="596125"/>
            <a:ext cx="3943334" cy="4242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.png" id="295" name="Google Shape;29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9009" y="1358125"/>
            <a:ext cx="4702592" cy="2746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9"/>
          <p:cNvSpPr txBox="1"/>
          <p:nvPr>
            <p:ph type="title"/>
          </p:nvPr>
        </p:nvSpPr>
        <p:spPr>
          <a:xfrm>
            <a:off x="311700" y="87325"/>
            <a:ext cx="8520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And doesn't use (too) much memory when files are </a:t>
            </a:r>
            <a:r>
              <a:rPr lang="en" sz="3000" u="sng"/>
              <a:t>"genome sorted"</a:t>
            </a:r>
            <a:r>
              <a:rPr lang="en" sz="3000"/>
              <a:t>.</a:t>
            </a:r>
            <a:endParaRPr sz="3000"/>
          </a:p>
        </p:txBody>
      </p:sp>
      <p:pic>
        <p:nvPicPr>
          <p:cNvPr id="301" name="Google Shape;30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3" y="-96"/>
            <a:ext cx="4200" cy="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9"/>
          <p:cNvPicPr preferRelativeResize="0"/>
          <p:nvPr/>
        </p:nvPicPr>
        <p:blipFill rotWithShape="1">
          <a:blip r:embed="rId4">
            <a:alphaModFix/>
          </a:blip>
          <a:srcRect b="0" l="0" r="0" t="9926"/>
          <a:stretch/>
        </p:blipFill>
        <p:spPr>
          <a:xfrm>
            <a:off x="260300" y="602750"/>
            <a:ext cx="3489299" cy="33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9"/>
          <p:cNvSpPr txBox="1"/>
          <p:nvPr/>
        </p:nvSpPr>
        <p:spPr>
          <a:xfrm>
            <a:off x="1686475" y="4709175"/>
            <a:ext cx="5808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sort -k1,1 -k2,2n myfile.bed &gt; myfile.sorted.bed  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04" name="Google Shape;304;p29"/>
          <p:cNvCxnSpPr/>
          <p:nvPr/>
        </p:nvCxnSpPr>
        <p:spPr>
          <a:xfrm>
            <a:off x="2152563" y="4382919"/>
            <a:ext cx="852900" cy="297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05" name="Google Shape;305;p29"/>
          <p:cNvSpPr txBox="1"/>
          <p:nvPr/>
        </p:nvSpPr>
        <p:spPr>
          <a:xfrm>
            <a:off x="152400" y="3914625"/>
            <a:ext cx="30000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Sort chromosomes lexicographically.</a:t>
            </a:r>
            <a:endParaRPr sz="1800">
              <a:solidFill>
                <a:srgbClr val="38761D"/>
              </a:solidFill>
            </a:endParaRPr>
          </a:p>
        </p:txBody>
      </p:sp>
      <p:sp>
        <p:nvSpPr>
          <p:cNvPr id="306" name="Google Shape;306;p29"/>
          <p:cNvSpPr txBox="1"/>
          <p:nvPr/>
        </p:nvSpPr>
        <p:spPr>
          <a:xfrm>
            <a:off x="6400800" y="3914625"/>
            <a:ext cx="30000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Then sort numerically by start coordinate</a:t>
            </a:r>
            <a:endParaRPr sz="1800">
              <a:solidFill>
                <a:srgbClr val="38761D"/>
              </a:solidFill>
            </a:endParaRPr>
          </a:p>
        </p:txBody>
      </p:sp>
      <p:cxnSp>
        <p:nvCxnSpPr>
          <p:cNvPr id="307" name="Google Shape;307;p29"/>
          <p:cNvCxnSpPr/>
          <p:nvPr/>
        </p:nvCxnSpPr>
        <p:spPr>
          <a:xfrm flipH="1">
            <a:off x="3593550" y="4252825"/>
            <a:ext cx="2871600" cy="371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descr="Untitled.png" id="308" name="Google Shape;30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0409" y="748525"/>
            <a:ext cx="4702592" cy="2746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0"/>
          <p:cNvSpPr txBox="1"/>
          <p:nvPr>
            <p:ph type="title"/>
          </p:nvPr>
        </p:nvSpPr>
        <p:spPr>
          <a:xfrm>
            <a:off x="311700" y="87325"/>
            <a:ext cx="8520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The "chromsweep" algorithm</a:t>
            </a:r>
            <a:endParaRPr sz="3200"/>
          </a:p>
        </p:txBody>
      </p:sp>
      <p:pic>
        <p:nvPicPr>
          <p:cNvPr id="314" name="Google Shape;31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3" y="-96"/>
            <a:ext cx="4200" cy="4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.png" id="315" name="Google Shape;31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00925"/>
            <a:ext cx="8839200" cy="367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6" name="Google Shape;316;p30"/>
          <p:cNvCxnSpPr/>
          <p:nvPr/>
        </p:nvCxnSpPr>
        <p:spPr>
          <a:xfrm>
            <a:off x="4529975" y="765950"/>
            <a:ext cx="9300" cy="209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1"/>
          <p:cNvSpPr txBox="1"/>
          <p:nvPr>
            <p:ph type="title"/>
          </p:nvPr>
        </p:nvSpPr>
        <p:spPr>
          <a:xfrm>
            <a:off x="311700" y="87325"/>
            <a:ext cx="8520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Let's work through the bedtools tutorial.  </a:t>
            </a:r>
            <a:endParaRPr sz="3200"/>
          </a:p>
        </p:txBody>
      </p:sp>
      <p:pic>
        <p:nvPicPr>
          <p:cNvPr id="322" name="Google Shape;32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3" y="-96"/>
            <a:ext cx="4200" cy="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1"/>
          <p:cNvSpPr txBox="1"/>
          <p:nvPr>
            <p:ph type="title"/>
          </p:nvPr>
        </p:nvSpPr>
        <p:spPr>
          <a:xfrm>
            <a:off x="311700" y="4430725"/>
            <a:ext cx="8520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>
                <a:solidFill>
                  <a:schemeClr val="hlink"/>
                </a:solidFill>
                <a:hlinkClick r:id="rId4"/>
              </a:rPr>
              <a:t>http://quinlanlab.org/tutorials/bedtools/bedtools.html</a:t>
            </a:r>
            <a:endParaRPr sz="3200"/>
          </a:p>
        </p:txBody>
      </p:sp>
      <p:pic>
        <p:nvPicPr>
          <p:cNvPr descr="Untitled 2.png" id="324" name="Google Shape;32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750" y="621900"/>
            <a:ext cx="4799305" cy="37917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1"/>
          <p:cNvSpPr txBox="1"/>
          <p:nvPr/>
        </p:nvSpPr>
        <p:spPr>
          <a:xfrm>
            <a:off x="5491525" y="960400"/>
            <a:ext cx="3518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Connect to malibu.</a:t>
            </a:r>
            <a:endParaRPr sz="32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mkdir bedtools-tutorial</a:t>
            </a:r>
            <a:endParaRPr sz="180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cd bedtools-tutorial</a:t>
            </a:r>
            <a:endParaRPr sz="180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163525"/>
            <a:ext cx="87858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Economica"/>
                <a:ea typeface="Economica"/>
                <a:cs typeface="Economica"/>
                <a:sym typeface="Economica"/>
              </a:rPr>
              <a:t>Getting a bit more sophisticated. Mini programming!!!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628250" y="2563675"/>
            <a:ext cx="80394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awk '(NR&gt;=100 &amp;&amp; NR &lt;= 200) || ($1 == "chr22")' cpg.bed</a:t>
            </a:r>
            <a:endParaRPr sz="200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70" name="Google Shape;70;p14"/>
          <p:cNvGrpSpPr/>
          <p:nvPr/>
        </p:nvGrpSpPr>
        <p:grpSpPr>
          <a:xfrm>
            <a:off x="4081314" y="1455298"/>
            <a:ext cx="4209455" cy="917109"/>
            <a:chOff x="3746750" y="1226650"/>
            <a:chExt cx="4544375" cy="864300"/>
          </a:xfrm>
        </p:grpSpPr>
        <p:cxnSp>
          <p:nvCxnSpPr>
            <p:cNvPr id="71" name="Google Shape;71;p14"/>
            <p:cNvCxnSpPr/>
            <p:nvPr/>
          </p:nvCxnSpPr>
          <p:spPr>
            <a:xfrm flipH="1">
              <a:off x="3746750" y="1745050"/>
              <a:ext cx="1650000" cy="345900"/>
            </a:xfrm>
            <a:prstGeom prst="straightConnector1">
              <a:avLst/>
            </a:prstGeom>
            <a:noFill/>
            <a:ln cap="flat" cmpd="sng" w="19050">
              <a:solidFill>
                <a:srgbClr val="38761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2" name="Google Shape;72;p14"/>
            <p:cNvSpPr txBox="1"/>
            <p:nvPr/>
          </p:nvSpPr>
          <p:spPr>
            <a:xfrm>
              <a:off x="5637625" y="1226650"/>
              <a:ext cx="2653500" cy="46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38761D"/>
                  </a:solidFill>
                  <a:latin typeface="Economica"/>
                  <a:ea typeface="Economica"/>
                  <a:cs typeface="Economica"/>
                  <a:sym typeface="Economica"/>
                </a:rPr>
                <a:t>Report lines if they are the 100th through the 200th lines in the file OR (||) they are from chr22</a:t>
              </a:r>
              <a:endParaRPr sz="1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163525"/>
            <a:ext cx="87858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Economica"/>
                <a:ea typeface="Economica"/>
                <a:cs typeface="Economica"/>
                <a:sym typeface="Economica"/>
              </a:rPr>
              <a:t>Do some computation and report the results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2202225" y="2563675"/>
            <a:ext cx="55263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awk '{print $0, $3-$2}' cpg.bed</a:t>
            </a:r>
            <a:endParaRPr sz="200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79" name="Google Shape;79;p15"/>
          <p:cNvGrpSpPr/>
          <p:nvPr/>
        </p:nvGrpSpPr>
        <p:grpSpPr>
          <a:xfrm>
            <a:off x="2784600" y="3098550"/>
            <a:ext cx="3945300" cy="1008125"/>
            <a:chOff x="2784600" y="3098550"/>
            <a:chExt cx="3945300" cy="1008125"/>
          </a:xfrm>
        </p:grpSpPr>
        <p:sp>
          <p:nvSpPr>
            <p:cNvPr id="80" name="Google Shape;80;p15"/>
            <p:cNvSpPr txBox="1"/>
            <p:nvPr/>
          </p:nvSpPr>
          <p:spPr>
            <a:xfrm>
              <a:off x="2784600" y="3646475"/>
              <a:ext cx="3945300" cy="46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38761D"/>
                  </a:solidFill>
                  <a:latin typeface="Economica"/>
                  <a:ea typeface="Economica"/>
                  <a:cs typeface="Economica"/>
                  <a:sym typeface="Economica"/>
                </a:rPr>
                <a:t>If using a print statement, you must add curly brackets between the single quotes describing the program.</a:t>
              </a:r>
              <a:endParaRPr sz="1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cxnSp>
          <p:nvCxnSpPr>
            <p:cNvPr id="81" name="Google Shape;81;p15"/>
            <p:cNvCxnSpPr/>
            <p:nvPr/>
          </p:nvCxnSpPr>
          <p:spPr>
            <a:xfrm rot="10800000">
              <a:off x="2918900" y="3117275"/>
              <a:ext cx="0" cy="416400"/>
            </a:xfrm>
            <a:prstGeom prst="straightConnector1">
              <a:avLst/>
            </a:prstGeom>
            <a:noFill/>
            <a:ln cap="flat" cmpd="sng" w="19050">
              <a:solidFill>
                <a:srgbClr val="38761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2" name="Google Shape;82;p15"/>
            <p:cNvCxnSpPr/>
            <p:nvPr/>
          </p:nvCxnSpPr>
          <p:spPr>
            <a:xfrm flipH="1" rot="10800000">
              <a:off x="2918175" y="3098550"/>
              <a:ext cx="1823700" cy="419400"/>
            </a:xfrm>
            <a:prstGeom prst="straightConnector1">
              <a:avLst/>
            </a:prstGeom>
            <a:noFill/>
            <a:ln cap="flat" cmpd="sng" w="19050">
              <a:solidFill>
                <a:srgbClr val="38761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83" name="Google Shape;83;p15"/>
          <p:cNvGrpSpPr/>
          <p:nvPr/>
        </p:nvGrpSpPr>
        <p:grpSpPr>
          <a:xfrm>
            <a:off x="4453627" y="1387873"/>
            <a:ext cx="3600312" cy="1249657"/>
            <a:chOff x="3746750" y="1540345"/>
            <a:chExt cx="4303505" cy="1160205"/>
          </a:xfrm>
        </p:grpSpPr>
        <p:cxnSp>
          <p:nvCxnSpPr>
            <p:cNvPr id="84" name="Google Shape;84;p15"/>
            <p:cNvCxnSpPr/>
            <p:nvPr/>
          </p:nvCxnSpPr>
          <p:spPr>
            <a:xfrm flipH="1">
              <a:off x="3746750" y="2354650"/>
              <a:ext cx="1650000" cy="345900"/>
            </a:xfrm>
            <a:prstGeom prst="straightConnector1">
              <a:avLst/>
            </a:prstGeom>
            <a:noFill/>
            <a:ln cap="flat" cmpd="sng" w="19050">
              <a:solidFill>
                <a:srgbClr val="38761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5" name="Google Shape;85;p15"/>
            <p:cNvSpPr txBox="1"/>
            <p:nvPr/>
          </p:nvSpPr>
          <p:spPr>
            <a:xfrm>
              <a:off x="5396755" y="1540345"/>
              <a:ext cx="2653500" cy="46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38761D"/>
                  </a:solidFill>
                  <a:latin typeface="Economica"/>
                  <a:ea typeface="Economica"/>
                  <a:cs typeface="Economica"/>
                  <a:sym typeface="Economica"/>
                </a:rPr>
                <a:t>Print the BED record followed by the length (end - start) of the record</a:t>
              </a:r>
              <a:endParaRPr sz="1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</p:grpSp>
      <p:grpSp>
        <p:nvGrpSpPr>
          <p:cNvPr id="86" name="Google Shape;86;p15"/>
          <p:cNvGrpSpPr/>
          <p:nvPr/>
        </p:nvGrpSpPr>
        <p:grpSpPr>
          <a:xfrm>
            <a:off x="418286" y="2119146"/>
            <a:ext cx="3511371" cy="623211"/>
            <a:chOff x="1027850" y="2195400"/>
            <a:chExt cx="2709600" cy="555150"/>
          </a:xfrm>
        </p:grpSpPr>
        <p:cxnSp>
          <p:nvCxnSpPr>
            <p:cNvPr id="87" name="Google Shape;87;p15"/>
            <p:cNvCxnSpPr/>
            <p:nvPr/>
          </p:nvCxnSpPr>
          <p:spPr>
            <a:xfrm>
              <a:off x="1877150" y="2640450"/>
              <a:ext cx="1860300" cy="110100"/>
            </a:xfrm>
            <a:prstGeom prst="straightConnector1">
              <a:avLst/>
            </a:prstGeom>
            <a:noFill/>
            <a:ln cap="flat" cmpd="sng" w="19050">
              <a:solidFill>
                <a:srgbClr val="38761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8" name="Google Shape;88;p15"/>
            <p:cNvSpPr txBox="1"/>
            <p:nvPr/>
          </p:nvSpPr>
          <p:spPr>
            <a:xfrm>
              <a:off x="1027850" y="2195400"/>
              <a:ext cx="2653500" cy="46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38761D"/>
                  </a:solidFill>
                  <a:latin typeface="Economica"/>
                  <a:ea typeface="Economica"/>
                  <a:cs typeface="Economica"/>
                  <a:sym typeface="Economica"/>
                </a:rPr>
                <a:t>$0 refers to the entire input line</a:t>
              </a:r>
              <a:endParaRPr sz="1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311700" y="163525"/>
            <a:ext cx="87858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Economica"/>
                <a:ea typeface="Economica"/>
                <a:cs typeface="Economica"/>
                <a:sym typeface="Economica"/>
              </a:rPr>
              <a:t>By default, output is separated by a space. Prefer tabs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1063625" y="3020875"/>
            <a:ext cx="74568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awk 'BEGIN{OFS="\t"}{print $0, $3-$2}' cpg.bed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or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awk -v OFS="\t" '{print $0, $3-$2}' cpg.bed</a:t>
            </a:r>
            <a:endParaRPr b="1" sz="200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or 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awk '{len=($3-$2); print $0"\t"len}' cpg.bed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or 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awk -v OFS="\t" '{len=($3-$2); print $0, len}' cpg.bed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95" name="Google Shape;95;p16"/>
          <p:cNvGrpSpPr/>
          <p:nvPr/>
        </p:nvGrpSpPr>
        <p:grpSpPr>
          <a:xfrm>
            <a:off x="4453670" y="702086"/>
            <a:ext cx="4344444" cy="1325857"/>
            <a:chOff x="3746750" y="1469599"/>
            <a:chExt cx="4459957" cy="1230951"/>
          </a:xfrm>
        </p:grpSpPr>
        <p:cxnSp>
          <p:nvCxnSpPr>
            <p:cNvPr id="96" name="Google Shape;96;p16"/>
            <p:cNvCxnSpPr/>
            <p:nvPr/>
          </p:nvCxnSpPr>
          <p:spPr>
            <a:xfrm flipH="1">
              <a:off x="3746750" y="2354650"/>
              <a:ext cx="1650000" cy="345900"/>
            </a:xfrm>
            <a:prstGeom prst="straightConnector1">
              <a:avLst/>
            </a:prstGeom>
            <a:noFill/>
            <a:ln cap="flat" cmpd="sng" w="19050">
              <a:solidFill>
                <a:srgbClr val="38761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7" name="Google Shape;97;p16"/>
            <p:cNvSpPr txBox="1"/>
            <p:nvPr/>
          </p:nvSpPr>
          <p:spPr>
            <a:xfrm>
              <a:off x="5553207" y="1469599"/>
              <a:ext cx="2653500" cy="46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38761D"/>
                  </a:solidFill>
                  <a:latin typeface="Economica"/>
                  <a:ea typeface="Economica"/>
                  <a:cs typeface="Economica"/>
                  <a:sym typeface="Economica"/>
                </a:rPr>
                <a:t>Print the BED record followed by the length (end - start) of the record. Separated by a TAB, the OFS (output field separator)</a:t>
              </a:r>
              <a:endParaRPr sz="1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</p:grpSp>
      <p:grpSp>
        <p:nvGrpSpPr>
          <p:cNvPr id="98" name="Google Shape;98;p16"/>
          <p:cNvGrpSpPr/>
          <p:nvPr/>
        </p:nvGrpSpPr>
        <p:grpSpPr>
          <a:xfrm>
            <a:off x="564889" y="702086"/>
            <a:ext cx="2584774" cy="1249654"/>
            <a:chOff x="2101354" y="1540345"/>
            <a:chExt cx="2653500" cy="1160203"/>
          </a:xfrm>
        </p:grpSpPr>
        <p:cxnSp>
          <p:nvCxnSpPr>
            <p:cNvPr id="99" name="Google Shape;99;p16"/>
            <p:cNvCxnSpPr/>
            <p:nvPr/>
          </p:nvCxnSpPr>
          <p:spPr>
            <a:xfrm flipH="1">
              <a:off x="3746802" y="2470448"/>
              <a:ext cx="131100" cy="230100"/>
            </a:xfrm>
            <a:prstGeom prst="straightConnector1">
              <a:avLst/>
            </a:prstGeom>
            <a:noFill/>
            <a:ln cap="flat" cmpd="sng" w="19050">
              <a:solidFill>
                <a:srgbClr val="38761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00" name="Google Shape;100;p16"/>
            <p:cNvSpPr txBox="1"/>
            <p:nvPr/>
          </p:nvSpPr>
          <p:spPr>
            <a:xfrm>
              <a:off x="2101354" y="1540345"/>
              <a:ext cx="2653500" cy="46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38761D"/>
                  </a:solidFill>
                  <a:latin typeface="Economica"/>
                  <a:ea typeface="Economica"/>
                  <a:cs typeface="Economica"/>
                  <a:sym typeface="Economica"/>
                </a:rPr>
                <a:t>BEGIN:</a:t>
              </a:r>
              <a:r>
                <a:rPr lang="en" sz="1800">
                  <a:solidFill>
                    <a:srgbClr val="38761D"/>
                  </a:solidFill>
                  <a:latin typeface="Economica"/>
                  <a:ea typeface="Economica"/>
                  <a:cs typeface="Economica"/>
                  <a:sym typeface="Economica"/>
                </a:rPr>
                <a:t> before anything else happens, execute what is in the BEGIN statement. Then start processing the input.</a:t>
              </a:r>
              <a:endParaRPr sz="1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311700" y="163525"/>
            <a:ext cx="87858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Economica"/>
                <a:ea typeface="Economica"/>
                <a:cs typeface="Economica"/>
                <a:sym typeface="Economica"/>
              </a:rPr>
              <a:t>Compute the total number of base pairs represented by CpG islands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1063625" y="2563675"/>
            <a:ext cx="74568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awk '{sum += $3-$2}END{print sum}' cpg.bed</a:t>
            </a:r>
            <a:endParaRPr sz="200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07" name="Google Shape;107;p17"/>
          <p:cNvGrpSpPr/>
          <p:nvPr/>
        </p:nvGrpSpPr>
        <p:grpSpPr>
          <a:xfrm>
            <a:off x="564889" y="1311686"/>
            <a:ext cx="2584774" cy="1249654"/>
            <a:chOff x="2101354" y="1540345"/>
            <a:chExt cx="2653500" cy="1160203"/>
          </a:xfrm>
        </p:grpSpPr>
        <p:cxnSp>
          <p:nvCxnSpPr>
            <p:cNvPr id="108" name="Google Shape;108;p17"/>
            <p:cNvCxnSpPr/>
            <p:nvPr/>
          </p:nvCxnSpPr>
          <p:spPr>
            <a:xfrm flipH="1">
              <a:off x="3746802" y="2470448"/>
              <a:ext cx="131100" cy="230100"/>
            </a:xfrm>
            <a:prstGeom prst="straightConnector1">
              <a:avLst/>
            </a:prstGeom>
            <a:noFill/>
            <a:ln cap="flat" cmpd="sng" w="19050">
              <a:solidFill>
                <a:srgbClr val="38761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09" name="Google Shape;109;p17"/>
            <p:cNvSpPr txBox="1"/>
            <p:nvPr/>
          </p:nvSpPr>
          <p:spPr>
            <a:xfrm>
              <a:off x="2101354" y="1540345"/>
              <a:ext cx="2653500" cy="46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38761D"/>
                  </a:solidFill>
                  <a:latin typeface="Economica"/>
                  <a:ea typeface="Economica"/>
                  <a:cs typeface="Economica"/>
                  <a:sym typeface="Economica"/>
                </a:rPr>
                <a:t>Create a variable named "sum" whose value starts at 0, but is increased by the length ($3-$2)</a:t>
              </a:r>
              <a:endParaRPr sz="1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38761D"/>
                  </a:solidFill>
                  <a:latin typeface="Economica"/>
                  <a:ea typeface="Economica"/>
                  <a:cs typeface="Economica"/>
                  <a:sym typeface="Economica"/>
                </a:rPr>
                <a:t>of each CpG island.</a:t>
              </a:r>
              <a:endParaRPr sz="1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</p:grpSp>
      <p:sp>
        <p:nvSpPr>
          <p:cNvPr id="110" name="Google Shape;110;p17"/>
          <p:cNvSpPr txBox="1"/>
          <p:nvPr/>
        </p:nvSpPr>
        <p:spPr>
          <a:xfrm>
            <a:off x="3765289" y="1311686"/>
            <a:ext cx="25848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END:</a:t>
            </a:r>
            <a:r>
              <a:rPr lang="en" sz="1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 after all the processing of each line in the file occurs, print the final value of sum.</a:t>
            </a:r>
            <a:endParaRPr sz="18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111" name="Google Shape;111;p17"/>
          <p:cNvCxnSpPr/>
          <p:nvPr/>
        </p:nvCxnSpPr>
        <p:spPr>
          <a:xfrm flipH="1">
            <a:off x="4038025" y="2315825"/>
            <a:ext cx="127800" cy="2478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311700" y="163525"/>
            <a:ext cx="87858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Economica"/>
                <a:ea typeface="Economica"/>
                <a:cs typeface="Economica"/>
                <a:sym typeface="Economica"/>
              </a:rPr>
              <a:t>How many (whitespace-separated) columns are on each line?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2359025" y="2792275"/>
            <a:ext cx="74568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awk '{print NF}' cpg.bed</a:t>
            </a:r>
            <a:endParaRPr sz="200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18" name="Google Shape;118;p18"/>
          <p:cNvGrpSpPr/>
          <p:nvPr/>
        </p:nvGrpSpPr>
        <p:grpSpPr>
          <a:xfrm>
            <a:off x="1860289" y="1340661"/>
            <a:ext cx="2584774" cy="1605997"/>
            <a:chOff x="2101354" y="1355009"/>
            <a:chExt cx="2653500" cy="1491038"/>
          </a:xfrm>
        </p:grpSpPr>
        <p:cxnSp>
          <p:nvCxnSpPr>
            <p:cNvPr id="119" name="Google Shape;119;p18"/>
            <p:cNvCxnSpPr/>
            <p:nvPr/>
          </p:nvCxnSpPr>
          <p:spPr>
            <a:xfrm>
              <a:off x="3877902" y="2470448"/>
              <a:ext cx="679800" cy="375600"/>
            </a:xfrm>
            <a:prstGeom prst="straightConnector1">
              <a:avLst/>
            </a:prstGeom>
            <a:noFill/>
            <a:ln cap="flat" cmpd="sng" w="19050">
              <a:solidFill>
                <a:srgbClr val="38761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20" name="Google Shape;120;p18"/>
            <p:cNvSpPr txBox="1"/>
            <p:nvPr/>
          </p:nvSpPr>
          <p:spPr>
            <a:xfrm>
              <a:off x="2101354" y="1355009"/>
              <a:ext cx="2653500" cy="46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38761D"/>
                  </a:solidFill>
                  <a:latin typeface="Economica"/>
                  <a:ea typeface="Economica"/>
                  <a:cs typeface="Economica"/>
                  <a:sym typeface="Economica"/>
                </a:rPr>
                <a:t>NF:</a:t>
              </a:r>
              <a:r>
                <a:rPr lang="en" sz="1800">
                  <a:solidFill>
                    <a:srgbClr val="38761D"/>
                  </a:solidFill>
                  <a:latin typeface="Economica"/>
                  <a:ea typeface="Economica"/>
                  <a:cs typeface="Economica"/>
                  <a:sym typeface="Economica"/>
                </a:rPr>
                <a:t> The number of "fields" (that is, the number of whitespace-separated values) detected for the line</a:t>
              </a:r>
              <a:endParaRPr sz="1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311700" y="87325"/>
            <a:ext cx="8520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What is a genome interval?</a:t>
            </a:r>
            <a:endParaRPr sz="3200"/>
          </a:p>
        </p:txBody>
      </p:sp>
      <p:sp>
        <p:nvSpPr>
          <p:cNvPr id="126" name="Google Shape;126;p19"/>
          <p:cNvSpPr txBox="1"/>
          <p:nvPr/>
        </p:nvSpPr>
        <p:spPr>
          <a:xfrm>
            <a:off x="0" y="1219200"/>
            <a:ext cx="5032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74650" lvl="0" marL="5461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100"/>
              <a:buFont typeface="Economica"/>
              <a:buChar char="•"/>
            </a:pPr>
            <a:r>
              <a:rPr lang="en" sz="1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Genes: exons, introns, UTRs, promoters (BED, GFF, GTF</a:t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74650" lvl="0" marL="546100" rtl="0" algn="l">
              <a:spcBef>
                <a:spcPts val="800"/>
              </a:spcBef>
              <a:spcAft>
                <a:spcPts val="0"/>
              </a:spcAft>
              <a:buClr>
                <a:srgbClr val="38761D"/>
              </a:buClr>
              <a:buSzPts val="1100"/>
              <a:buFont typeface="Economica"/>
              <a:buChar char="•"/>
            </a:pPr>
            <a:r>
              <a:rPr lang="en" sz="1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Conservation (BEDGRAPH)</a:t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74650" lvl="0" marL="546100" rtl="0" algn="l">
              <a:spcBef>
                <a:spcPts val="800"/>
              </a:spcBef>
              <a:spcAft>
                <a:spcPts val="0"/>
              </a:spcAft>
              <a:buClr>
                <a:srgbClr val="38761D"/>
              </a:buClr>
              <a:buSzPts val="1100"/>
              <a:buFont typeface="Economica"/>
              <a:buChar char="•"/>
            </a:pPr>
            <a:r>
              <a:rPr lang="en" sz="1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Genetic variation (VCF)</a:t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74650" lvl="0" marL="546100" rtl="0" algn="l">
              <a:spcBef>
                <a:spcPts val="800"/>
              </a:spcBef>
              <a:spcAft>
                <a:spcPts val="0"/>
              </a:spcAft>
              <a:buClr>
                <a:srgbClr val="38761D"/>
              </a:buClr>
              <a:buSzPts val="1100"/>
              <a:buFont typeface="Economica"/>
              <a:buChar char="•"/>
            </a:pPr>
            <a:r>
              <a:rPr lang="en" sz="1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Sequence alignments (BAM)</a:t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74650" lvl="0" marL="546100" rtl="0" algn="l">
              <a:spcBef>
                <a:spcPts val="800"/>
              </a:spcBef>
              <a:spcAft>
                <a:spcPts val="0"/>
              </a:spcAft>
              <a:buClr>
                <a:srgbClr val="38761D"/>
              </a:buClr>
              <a:buSzPts val="1100"/>
              <a:buFont typeface="Economica"/>
              <a:buChar char="•"/>
            </a:pPr>
            <a:r>
              <a:rPr lang="en" sz="1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Transcription factor binding sites (BED, BEDGRAPH)</a:t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74650" lvl="0" marL="546100" rtl="0" algn="l">
              <a:spcBef>
                <a:spcPts val="800"/>
              </a:spcBef>
              <a:spcAft>
                <a:spcPts val="0"/>
              </a:spcAft>
              <a:buClr>
                <a:srgbClr val="38761D"/>
              </a:buClr>
              <a:buSzPts val="1100"/>
              <a:buFont typeface="Economica"/>
              <a:buChar char="•"/>
            </a:pPr>
            <a:r>
              <a:rPr lang="en" sz="1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CpG islands (BED)</a:t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74650" lvl="0" marL="546100" rtl="0" algn="l">
              <a:spcBef>
                <a:spcPts val="800"/>
              </a:spcBef>
              <a:spcAft>
                <a:spcPts val="0"/>
              </a:spcAft>
              <a:buClr>
                <a:srgbClr val="38761D"/>
              </a:buClr>
              <a:buSzPts val="1100"/>
              <a:buFont typeface="Economica"/>
              <a:buChar char="•"/>
            </a:pPr>
            <a:r>
              <a:rPr lang="en" sz="1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Segmental duplications (BED)</a:t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74650" lvl="0" marL="546100" rtl="0" algn="l">
              <a:spcBef>
                <a:spcPts val="800"/>
              </a:spcBef>
              <a:spcAft>
                <a:spcPts val="0"/>
              </a:spcAft>
              <a:buClr>
                <a:srgbClr val="38761D"/>
              </a:buClr>
              <a:buSzPts val="1100"/>
              <a:buFont typeface="Economica"/>
              <a:buChar char="•"/>
            </a:pPr>
            <a:r>
              <a:rPr lang="en" sz="1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Chromatin annotations (BED)</a:t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74650" lvl="0" marL="546100" rtl="0" algn="l">
              <a:spcBef>
                <a:spcPts val="800"/>
              </a:spcBef>
              <a:spcAft>
                <a:spcPts val="0"/>
              </a:spcAft>
              <a:buClr>
                <a:srgbClr val="38761D"/>
              </a:buClr>
              <a:buSzPts val="1100"/>
              <a:buFont typeface="Economica"/>
              <a:buChar char="•"/>
            </a:pPr>
            <a:r>
              <a:rPr lang="en" sz="18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Gene expression data (WIG, BIGWIG, BEDGRAPH)</a:t>
            </a:r>
            <a:endParaRPr sz="9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74650" lvl="0" marL="546100" rtl="0" algn="l">
              <a:spcBef>
                <a:spcPts val="800"/>
              </a:spcBef>
              <a:spcAft>
                <a:spcPts val="0"/>
              </a:spcAft>
              <a:buClr>
                <a:srgbClr val="38761D"/>
              </a:buClr>
              <a:buSzPts val="1100"/>
              <a:buFont typeface="Economica"/>
              <a:buChar char="•"/>
            </a:pPr>
            <a:r>
              <a:rPr b="1" lang="en" sz="1800" u="sng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Your own observations: put them in context</a:t>
            </a:r>
            <a:endParaRPr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5300" y="1289176"/>
            <a:ext cx="4378325" cy="286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311700" y="87325"/>
            <a:ext cx="8520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Genome intervals</a:t>
            </a:r>
            <a:endParaRPr sz="3200"/>
          </a:p>
        </p:txBody>
      </p:sp>
      <p:pic>
        <p:nvPicPr>
          <p:cNvPr id="133" name="Google Shape;13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000" y="1430700"/>
            <a:ext cx="8354700" cy="147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 txBox="1"/>
          <p:nvPr/>
        </p:nvSpPr>
        <p:spPr>
          <a:xfrm>
            <a:off x="0" y="3338400"/>
            <a:ext cx="91440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Genome arithmetic</a:t>
            </a:r>
            <a:r>
              <a:rPr lang="en" sz="32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: the method of comparing, contrast and gain insight among multiple genome interval files</a:t>
            </a:r>
            <a:endParaRPr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311700" y="87325"/>
            <a:ext cx="8520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Genome arithmetic depends upon the genome coordinate system</a:t>
            </a:r>
            <a:endParaRPr sz="3200"/>
          </a:p>
        </p:txBody>
      </p:sp>
      <p:sp>
        <p:nvSpPr>
          <p:cNvPr id="140" name="Google Shape;140;p21"/>
          <p:cNvSpPr/>
          <p:nvPr/>
        </p:nvSpPr>
        <p:spPr>
          <a:xfrm>
            <a:off x="887812" y="1719113"/>
            <a:ext cx="79161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nsolas"/>
              <a:buNone/>
            </a:pPr>
            <a:r>
              <a:rPr b="0" i="0" lang="en" sz="2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CAGTCGACATAGACTGATATGACACCACACTGAG...</a:t>
            </a:r>
            <a:endParaRPr sz="2600"/>
          </a:p>
        </p:txBody>
      </p:sp>
      <p:cxnSp>
        <p:nvCxnSpPr>
          <p:cNvPr id="141" name="Google Shape;141;p21"/>
          <p:cNvCxnSpPr/>
          <p:nvPr/>
        </p:nvCxnSpPr>
        <p:spPr>
          <a:xfrm>
            <a:off x="1547300" y="2219275"/>
            <a:ext cx="7331700" cy="12600"/>
          </a:xfrm>
          <a:prstGeom prst="straightConnector1">
            <a:avLst/>
          </a:prstGeom>
          <a:noFill/>
          <a:ln cap="flat" cmpd="sng" w="63500">
            <a:solidFill>
              <a:srgbClr val="000000"/>
            </a:solidFill>
            <a:prstDash val="solid"/>
            <a:miter lim="8000"/>
            <a:headEnd len="med" w="med" type="none"/>
            <a:tailEnd len="med" w="med" type="triangle"/>
          </a:ln>
        </p:spPr>
      </p:cxnSp>
      <p:cxnSp>
        <p:nvCxnSpPr>
          <p:cNvPr id="142" name="Google Shape;142;p21"/>
          <p:cNvCxnSpPr/>
          <p:nvPr/>
        </p:nvCxnSpPr>
        <p:spPr>
          <a:xfrm rot="10800000">
            <a:off x="2478278" y="2219285"/>
            <a:ext cx="0" cy="13680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43" name="Google Shape;143;p21"/>
          <p:cNvCxnSpPr/>
          <p:nvPr/>
        </p:nvCxnSpPr>
        <p:spPr>
          <a:xfrm rot="10800000">
            <a:off x="3386784" y="2217946"/>
            <a:ext cx="0" cy="13680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44" name="Google Shape;144;p21"/>
          <p:cNvCxnSpPr/>
          <p:nvPr/>
        </p:nvCxnSpPr>
        <p:spPr>
          <a:xfrm rot="10800000">
            <a:off x="4297412" y="2212588"/>
            <a:ext cx="0" cy="13680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45" name="Google Shape;145;p21"/>
          <p:cNvCxnSpPr/>
          <p:nvPr/>
        </p:nvCxnSpPr>
        <p:spPr>
          <a:xfrm rot="10800000">
            <a:off x="5215144" y="2230935"/>
            <a:ext cx="0" cy="13680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46" name="Google Shape;146;p21"/>
          <p:cNvCxnSpPr/>
          <p:nvPr/>
        </p:nvCxnSpPr>
        <p:spPr>
          <a:xfrm rot="10800000">
            <a:off x="6141059" y="2219285"/>
            <a:ext cx="0" cy="13680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47" name="Google Shape;147;p21"/>
          <p:cNvSpPr/>
          <p:nvPr/>
        </p:nvSpPr>
        <p:spPr>
          <a:xfrm>
            <a:off x="1445603" y="2382127"/>
            <a:ext cx="2868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5C0"/>
              </a:buClr>
              <a:buFont typeface="Consolas"/>
              <a:buNone/>
            </a:pPr>
            <a:r>
              <a:rPr lang="en" sz="2700">
                <a:latin typeface="Economica"/>
                <a:ea typeface="Economica"/>
                <a:cs typeface="Economica"/>
                <a:sym typeface="Economica"/>
              </a:rPr>
              <a:t>0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48" name="Google Shape;148;p21"/>
          <p:cNvSpPr/>
          <p:nvPr/>
        </p:nvSpPr>
        <p:spPr>
          <a:xfrm>
            <a:off x="2334999" y="2382127"/>
            <a:ext cx="2868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5C0"/>
              </a:buClr>
              <a:buFont typeface="Consolas"/>
              <a:buNone/>
            </a:pPr>
            <a:r>
              <a:rPr b="0" i="0" lang="en" sz="2700" u="none" cap="none" strike="noStrike">
                <a:latin typeface="Economica"/>
                <a:ea typeface="Economica"/>
                <a:cs typeface="Economica"/>
                <a:sym typeface="Economica"/>
              </a:rPr>
              <a:t>5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49" name="Google Shape;149;p21"/>
          <p:cNvSpPr/>
          <p:nvPr/>
        </p:nvSpPr>
        <p:spPr>
          <a:xfrm>
            <a:off x="3147232" y="2375277"/>
            <a:ext cx="4926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5C0"/>
              </a:buClr>
              <a:buFont typeface="Consolas"/>
              <a:buNone/>
            </a:pPr>
            <a:r>
              <a:rPr b="0" i="0" lang="en" sz="2700" u="none" cap="none" strike="noStrike">
                <a:latin typeface="Economica"/>
                <a:ea typeface="Economica"/>
                <a:cs typeface="Economica"/>
                <a:sym typeface="Economica"/>
              </a:rPr>
              <a:t>10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50" name="Google Shape;150;p21"/>
          <p:cNvSpPr/>
          <p:nvPr/>
        </p:nvSpPr>
        <p:spPr>
          <a:xfrm>
            <a:off x="4068160" y="2375277"/>
            <a:ext cx="4926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5C0"/>
              </a:buClr>
              <a:buFont typeface="Consolas"/>
              <a:buNone/>
            </a:pPr>
            <a:r>
              <a:rPr b="0" i="0" lang="en" sz="2700" u="none" cap="none" strike="noStrike">
                <a:latin typeface="Economica"/>
                <a:ea typeface="Economica"/>
                <a:cs typeface="Economica"/>
                <a:sym typeface="Economica"/>
              </a:rPr>
              <a:t>15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51" name="Google Shape;151;p21"/>
          <p:cNvSpPr/>
          <p:nvPr/>
        </p:nvSpPr>
        <p:spPr>
          <a:xfrm>
            <a:off x="4968767" y="2393777"/>
            <a:ext cx="4926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5C0"/>
              </a:buClr>
              <a:buFont typeface="Consolas"/>
              <a:buNone/>
            </a:pPr>
            <a:r>
              <a:rPr b="0" i="0" lang="en" sz="2700" u="none" cap="none" strike="noStrike">
                <a:latin typeface="Economica"/>
                <a:ea typeface="Economica"/>
                <a:cs typeface="Economica"/>
                <a:sym typeface="Economica"/>
              </a:rPr>
              <a:t>20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52" name="Google Shape;152;p21"/>
          <p:cNvSpPr/>
          <p:nvPr/>
        </p:nvSpPr>
        <p:spPr>
          <a:xfrm>
            <a:off x="5894682" y="2382127"/>
            <a:ext cx="4926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5C0"/>
              </a:buClr>
              <a:buFont typeface="Consolas"/>
              <a:buNone/>
            </a:pPr>
            <a:r>
              <a:rPr b="0" i="0" lang="en" sz="2700" u="none" cap="none" strike="noStrike">
                <a:latin typeface="Economica"/>
                <a:ea typeface="Economica"/>
                <a:cs typeface="Economica"/>
                <a:sym typeface="Economica"/>
              </a:rPr>
              <a:t>25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53" name="Google Shape;153;p21"/>
          <p:cNvSpPr/>
          <p:nvPr/>
        </p:nvSpPr>
        <p:spPr>
          <a:xfrm>
            <a:off x="235510" y="2090212"/>
            <a:ext cx="7683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latin typeface="Economica"/>
                <a:ea typeface="Economica"/>
                <a:cs typeface="Economica"/>
                <a:sym typeface="Economica"/>
              </a:rPr>
              <a:t>chr3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154" name="Google Shape;154;p21"/>
          <p:cNvCxnSpPr/>
          <p:nvPr/>
        </p:nvCxnSpPr>
        <p:spPr>
          <a:xfrm rot="10800000">
            <a:off x="1563878" y="2219285"/>
            <a:ext cx="0" cy="13680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55" name="Google Shape;155;p21"/>
          <p:cNvCxnSpPr/>
          <p:nvPr/>
        </p:nvCxnSpPr>
        <p:spPr>
          <a:xfrm>
            <a:off x="1471100" y="1336325"/>
            <a:ext cx="1148100" cy="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1"/>
          <p:cNvSpPr txBox="1"/>
          <p:nvPr/>
        </p:nvSpPr>
        <p:spPr>
          <a:xfrm>
            <a:off x="3076200" y="3355100"/>
            <a:ext cx="28578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chr3    0     7</a:t>
            </a:r>
            <a:endParaRPr sz="240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57" name="Google Shape;157;p21"/>
          <p:cNvCxnSpPr/>
          <p:nvPr/>
        </p:nvCxnSpPr>
        <p:spPr>
          <a:xfrm>
            <a:off x="2213850" y="1604075"/>
            <a:ext cx="1101900" cy="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21"/>
          <p:cNvSpPr txBox="1"/>
          <p:nvPr/>
        </p:nvSpPr>
        <p:spPr>
          <a:xfrm>
            <a:off x="3076200" y="3812300"/>
            <a:ext cx="31221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chr3    4     10</a:t>
            </a:r>
            <a:endParaRPr sz="240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